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BE4E2-8325-4ECD-8E04-D720611AE18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974C1-3835-41B9-9969-B71B696FF2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88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974C1-3835-41B9-9969-B71B696FF28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419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974C1-3835-41B9-9969-B71B696FF28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572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974C1-3835-41B9-9969-B71B696FF28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34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A974C1-3835-41B9-9969-B71B696FF28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890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615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93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133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3967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241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7612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183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767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13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6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6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04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67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79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849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27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7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EAE4B0F-333D-40BF-9C02-26FA302C0338}" type="datetimeFigureOut">
              <a:rPr lang="ru-RU" smtClean="0"/>
              <a:t>14.09.2020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62AB84B-8FF9-4951-A713-C9CED7CEBF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707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213928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КАК ПРЕДМЕТ ОРГАНИЗАЦИОННОЙ ПСИХОЛОГИИ </a:t>
            </a: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3166281"/>
            <a:ext cx="6400800" cy="2115403"/>
          </a:xfrm>
        </p:spPr>
        <p:txBody>
          <a:bodyPr>
            <a:normAutofit/>
          </a:bodyPr>
          <a:lstStyle/>
          <a:p>
            <a:pPr algn="ctr"/>
            <a:endParaRPr lang="ru-RU" sz="4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10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857" y="573205"/>
            <a:ext cx="119281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Функция планирования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состоит в том, чтобы обеспечить ясность ожиданий от конкретных людей и тем самым создать предпосылки для успешности совместных усилий и облегчить достижение поставленных задач и целей. Сложности и внешние ограничения деятельности планирования не исчерпываются регламентацией организационных факторов. Существует проблема неопределенности. Действия руководителя по реализации функций планирования обусловлены необходимостью увязки предполагаемых действий с общеорганизационными факторами и не всегда стабильными условиями деятельности. Так, например, руководителю приходится решать производственные задачи в условиях недоставки сырья, материалов. </a:t>
            </a:r>
          </a:p>
          <a:p>
            <a:pPr algn="just"/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Таким образом, в этих условиях программа собственной деятельности должна рационально сочетать глобальные и локальные, долговременные и оперативные планы. Особое место в структуре планов должна занимать установка на осуществление опережающего контроля, что позволяет минимизировать неопределенность, столь разрушительную для реализации функций планирования. </a:t>
            </a:r>
          </a:p>
          <a:p>
            <a:pPr algn="just"/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характеризовать психологические проблемы, связанные с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реализацией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управленческой функции, то нужно обратить внимание на то, что в первую очередь они обусловлены спецификой условий,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 отношению к которым эта функция осуществляется.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проявления будет зависеть от индивидуальных особенностей разрешения противоречий между потребностью реализовать установку 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установками, актуализируемыми на фоне высокой неопределенности или блокады деятельности за счет ограниченности либо «верхом»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ее осуществления, либо вышестоящим уровнем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делегированных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статусу полномочий в реализации данной функции.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29804" y="177421"/>
            <a:ext cx="54668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УПРАВЛЕНИЯ ОРГАНИЗАЦИЕЙ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9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77" y="177420"/>
            <a:ext cx="1194179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Чаще всего наблюдаются: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1) снижение мотивации планирования в связи с постоянным давлением сверху;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2) снижение мотивации планирования в связи с деструкцией планов на фоне текущих событий;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3) преобладание краткосрочных оперативных планов. Долгосрочное планирование отождествляется с установками вышестоящих уровней или с производственным планом;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4) формальное существование долгосрочных планов, которые заменяются на оперативные исходя из текущих обстоятельств и конкретных задач. </a:t>
            </a:r>
          </a:p>
          <a:p>
            <a:endParaRPr lang="ru-RU" sz="2000" b="0" i="0" u="none" strike="noStrike" baseline="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Психологические сложности, связанные с реализацией функции планирования в организации, возникают как на 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операциональном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уровне, так и на мотивационном. Это является следствием нерациональной ориентировочной основы деятельности и проявляется в 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несформированности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установки в отношении необходимости осуществлять планирование в ситуации неопределенности и изменений. Соответственно оказываются не сформированы и рациональные стратегии осуществления данной функции в этих условиях. В целом это становится причиной изменений как побуди-тельной, так и 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смыслообразующей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функции мотивов осуществления планирования. </a:t>
            </a:r>
          </a:p>
          <a:p>
            <a:pPr algn="just"/>
            <a:r>
              <a:rPr lang="ru-RU" sz="2000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Функция организации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данной функции состоит в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создании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поддержании в организации системы ролей, которая, в свою очередь, обусловлена разделением труда и необходимостью кооперации усилий. Посредством организационной деятельности устраняются конфликты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людьми по поводу работы или полномочий и создается внешняя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пригодная для их совместной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133464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322" y="0"/>
            <a:ext cx="11828060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Функция организации реализуется через следующие </a:t>
            </a:r>
            <a:r>
              <a:rPr lang="ru-RU" sz="1900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методы</a:t>
            </a:r>
            <a:r>
              <a:rPr lang="ru-RU" sz="19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1) регламентирование – это закрепление функций или работ за определенными исполнителями. С помощью регламентирования устанавливаются статус звеньев управления, их место в системе взаимосвязи с другими, область автономии. Это отражается в уставах, положениях о подразделениях, должностных инструкциях;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2) нормирование – установление нормативов выполнения работ, допустимых границ деятельности. Результат нормирования – норматив, не-который стандарт; </a:t>
            </a:r>
          </a:p>
          <a:p>
            <a:pPr algn="just"/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3) инструктирование – ознакомление с обстоятельствами выполнения работ, разъяснение норм, условий реализации нормативных актов. Инструктирование осуществляется посредством выдачи инструкций. </a:t>
            </a:r>
          </a:p>
          <a:p>
            <a:pPr algn="just"/>
            <a:r>
              <a:rPr lang="ru-RU" sz="19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</a:t>
            </a:r>
            <a:r>
              <a:rPr lang="ru-RU" sz="19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Цель контроля – выявить слабые места и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своевременно их исправить и не допускать повторения.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Контролируется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– предметы, люди, действия. </a:t>
            </a:r>
          </a:p>
          <a:p>
            <a:pPr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следующие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контроля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отличаются по структуре и целям: </a:t>
            </a:r>
          </a:p>
          <a:p>
            <a:pPr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текущий контроль – предполагает три этапа: установление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нормативов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сопоставление фактической деятельности с нормативами,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корректирование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отклонений от плана или норматива; </a:t>
            </a:r>
          </a:p>
          <a:p>
            <a:pPr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опережающий контроль – контроль за вводными переменными и прогноз развития ситуации. Сложность заключается в том, чтобы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переменные, построить модель процесса, отразить в этой модели динамику, организовать процесс отбора данных по вводным переменным. Исследования показывают, что степень представленности и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опережающего контроля зависят от опыта, индивидуально-психологических особенностей, характера мотивационных значений,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исходящих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разных подсистем организации; </a:t>
            </a:r>
          </a:p>
          <a:p>
            <a:pPr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результирующий контроль – его итог состоит не только в оценке деятельности конкретных лиц, но и в выводах, в обобщенной форме вскрывающих причины отклонений, если таковые выявлены, а также в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определении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и механизмов устранения причин, их породивших. Как правило, делаются выводы о необходимости применения различных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санкций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исполнителей или организаторов исполнения. </a:t>
            </a:r>
          </a:p>
          <a:p>
            <a:pPr algn="just"/>
            <a:endParaRPr lang="ru-RU" b="0" i="0" u="none" strike="noStrike" baseline="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6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35" y="173084"/>
            <a:ext cx="1192359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Функция регулирования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. Это последняя из основных функций, посредством которой достигается поддержание управленческих процессов в рамках, заданных программой, регламентом, планом. Регулирование достигается через руководство и координацию.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Выделяют ряд </a:t>
            </a:r>
            <a:r>
              <a:rPr lang="ru-RU" sz="2000" b="0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принципов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, реализация которых обеспечивает «лучший путь регулирования». К таковым относятся: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1. Минимизация воздействия. В том случае, когда воздействие осуществляется без учета специфики функционирования системы, оно, как правило, должно быть избыточным. Избыточность воздействия порождает как организационные, так и психологические проблемы.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2. Комплексность воздействия. Данный принцип опирается на то, что активность субъекта деятельности и управленческого взаимодействия </a:t>
            </a:r>
            <a:r>
              <a:rPr lang="ru-RU" sz="2000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полимотивирована</a:t>
            </a:r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 и регулируется широким кругом факторов. Эффективность воздействия будет тем больше, чем полнее воздействие ориентировано на весь комплекс мотивов. Комплексность воздействия состоит в том, что при регулировании деятельности каждого конкретного исполнителя используются стимулы, максимально полно отражающие структуры мотивации конкретного работника.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3. Системность воздействия. Этот принцип предполагает рассмотрение регулируемого процесса в рамках целостной системы. Максимальный эффект воздействия может быть достигнут только в том случае, если оно ориентировано на взаимозависимый комплекс процессов в целом.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4. Внутренняя непротиворечивость воздействия. Предполагается, что комплексно используемые стимулы не вызывают взаимоисключающих эффектов. </a:t>
            </a:r>
          </a:p>
          <a:p>
            <a:pPr algn="just"/>
            <a:endParaRPr lang="ru-RU" sz="2000" b="0" i="0" u="none" strike="noStrike" baseline="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91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84" y="177421"/>
            <a:ext cx="1195088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регулирования </a:t>
            </a:r>
            <a:endParaRPr lang="ru-RU" sz="1900" b="0" i="0" u="none" strike="noStrike" baseline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Методы распорядительного воздействия </a:t>
            </a:r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применяются при решении текущих задач, не предусмотренных организационно-стабилизирующим воздействием. Они позволяют компенсировать неучтенные моменты организации, корректировать сложившуюся организацию в соответствии с новыми условиями или задачами. Методы данной группы реализуются через приказы, директивы, указания, распоряжения, резолюции, предписания. </a:t>
            </a:r>
          </a:p>
          <a:p>
            <a:pPr algn="just"/>
            <a:r>
              <a:rPr lang="ru-RU" sz="1900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Методы дисциплинарного воздействия </a:t>
            </a:r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направлены на поддержание организационных основ деятельности, четкое и своевременное выполнение установленных задач с целью ликвидации возникающих отклонений в системе организации. Они реализуются в виде санкций и требований. </a:t>
            </a:r>
          </a:p>
          <a:p>
            <a:pPr algn="just"/>
            <a:r>
              <a:rPr lang="ru-RU" sz="1900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Экономические методы </a:t>
            </a:r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основаны на материальной заинтересованности коллективов и отдельных работников. Каждый из этих методов специфичен. Систему экономических методов образуют регулирование отношений посредством стоимостных рычагов, дифференцированного налогообложения, материального стимулирования коллективов и работников, оп-латы труда в соответствии с его количеством и качеством, материального поощрения за хорошую работу и применения материальных санкций за плохую. </a:t>
            </a:r>
          </a:p>
          <a:p>
            <a:pPr algn="just"/>
            <a:r>
              <a:rPr lang="ru-RU" sz="1900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Методы правового регулирования </a:t>
            </a:r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предполагают государственное правовое воздействие на отношения между конкретными субъектами. </a:t>
            </a:r>
          </a:p>
          <a:p>
            <a:pPr algn="just"/>
            <a:r>
              <a:rPr lang="ru-RU" sz="1900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Социально-психологические методы </a:t>
            </a:r>
            <a:r>
              <a:rPr lang="ru-RU" sz="1900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предназначены для воздействия на социально-психологические отношения между членами организации. Эти методы оказывают влияние на психологические механизмы, обеспечивающие и реализующие те или иные поведенческие акты, и создают психологические основы требуемых форм поведения. При ослаблении социального контроля могут не воспроизводиться сознательно демонстрируемые формы поведения, которые соответствуют административным и правовым нормам. Особенность таких методов состоит в том, что они могут сочетаться с другими методами в силу своей инерционности. </a:t>
            </a:r>
          </a:p>
        </p:txBody>
      </p:sp>
    </p:spTree>
    <p:extLst>
      <p:ext uri="{BB962C8B-B14F-4D97-AF65-F5344CB8AC3E}">
        <p14:creationId xmlns:p14="http://schemas.microsoft.com/office/powerpoint/2010/main" val="12271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225989"/>
              </p:ext>
            </p:extLst>
          </p:nvPr>
        </p:nvGraphicFramePr>
        <p:xfrm>
          <a:off x="163773" y="560050"/>
          <a:ext cx="11928141" cy="6181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129"/>
                <a:gridCol w="3327740"/>
                <a:gridCol w="3913996"/>
                <a:gridCol w="3111276"/>
              </a:tblGrid>
              <a:tr h="507021"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Фазы развития 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Состояние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и структура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Нововведения и стратегия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21512"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Рождение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Маленькая фирма Власть в руках собственника Однородная, мирная окружающая среда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Неформальная структура Недифференцированная Централизованная власть Непродуманные методы принятия решения и передачи информации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Множество ново-введений в производственной линии Стратегия – «занять свою нишу» Готовность к риску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76401"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Фирма среднего размера Многочисленные акционеры Более разнородная и конкурентная окружающая среда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Некоторая формализация структуры Функциональное разделение Умеренная дифференциация Менее централизованная система Первичное развитие методов пере-дачи информации и принятия решений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Расширение рынка в близлежащих областях Увеличение производства Стремительный рост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76401"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Зрелость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Рассеянное правление Конкурентная и разнородная окружающая среда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Формальная бюрократическая структура Умеренная дифференциация Умеренно централизованная система Методы передачи информации и принятия решений такие же, как на предыдущей стадии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Укрепление рынка продаж Консерватизм Снижение темпов роста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33986"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Расцвет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Фирма большого размера Разнородная, сложная и динамичная окружающая среда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Высокая дифференциация Методы принятия решений формализованы Умеренная дифференциация и централизация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Выход на смежные рынки Высокий уровень риска Прочные инновации Стремительный рост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66622"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Спад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Занимает весь рынок Однородная и конкурентная среда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Формальная, бюрократическая структура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Низкий уровень инноваций Слияние Избежание риска Медленный рост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4408227" y="109181"/>
            <a:ext cx="47809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СТАДИИ РАЗВИТИЯ ОРГАНИЗАЦИИ 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0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776" y="1310185"/>
            <a:ext cx="9635320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000" b="1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Вопросы на семинар 1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История </a:t>
            </a:r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и междисциплинарный статус организационной психологии.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Классические теории организаций: технократический подход и «школа человеческих отношений»..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Системный подход к анализу организационных взаимодействий. Понятие организации как социотехнической системы.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solidFill>
                  <a:srgbClr val="000000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Постиндустриальное общество и формирование организаций нового типа.</a:t>
            </a:r>
            <a:endParaRPr lang="ru-RU" sz="2000" dirty="0">
              <a:solidFill>
                <a:srgbClr val="000000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5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2830" y="177227"/>
            <a:ext cx="11818961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ПОНЯТИЯ ОРГАНИЗАЦИИ </a:t>
            </a:r>
          </a:p>
          <a:p>
            <a:pPr algn="ctr"/>
            <a:endParaRPr lang="ru-RU" sz="19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Началом </a:t>
            </a:r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становления организационной психологии как науки можно считать 1913 г., когда Г. </a:t>
            </a:r>
            <a:r>
              <a:rPr lang="ru-RU" sz="19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Мюнстенберг</a:t>
            </a:r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опубликовал свою работу «</a:t>
            </a:r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</a:t>
            </a:r>
            <a:r>
              <a:rPr lang="ru-RU" sz="1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эффективность производства»,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которой привел данные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техники безопасности, тестирования специальных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методы отбора рабочих. Эти исследования выявили взаимосвязь внутренней среды организации, ее социальной стороны с особенностями протекания собственно производственных процессов. </a:t>
            </a:r>
          </a:p>
          <a:p>
            <a:pPr algn="just"/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дальнейшем на протяжении почти полувека организационная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развивалась благодаря трудам Л. Гилберта, В. Мура, Ф. Тейлора и др. В 1973 г. Американская психологическая ассоциация выделила в от-дельное 14-е отделение Общество индустриальных психологов, целью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стало научное, профессиональное, образовательное направление деятельности, позволившее решать проблемы организаций. Так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 получила свое самостоятельное развитие и статус. </a:t>
            </a:r>
            <a:endParaRPr lang="ru-RU" sz="19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структуры организации по Ф. Тейлору и А. </a:t>
            </a:r>
            <a:r>
              <a:rPr lang="ru-RU" sz="19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Файолю</a:t>
            </a:r>
            <a:r>
              <a:rPr lang="ru-RU" sz="19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линейная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т.е. система вертикальной зависимости, где каждое ор-</a:t>
            </a:r>
            <a:r>
              <a:rPr lang="ru-RU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ганизационное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подразделение находится между двумя: выше- и ниже-стоящим. Руководство сосредоточено в одном лице; </a:t>
            </a:r>
          </a:p>
          <a:p>
            <a:pPr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функциональная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где 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распределяется между рядом лиц, специализирующихся на осуществлении определенных функций; </a:t>
            </a:r>
          </a:p>
          <a:p>
            <a:pPr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19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штабная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где есть штаб советников, экспертов, помощников, не включенных в общую систему линейной зависимости. </a:t>
            </a:r>
          </a:p>
          <a:p>
            <a:pPr algn="just"/>
            <a:endParaRPr lang="ru-RU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9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2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535" y="805219"/>
            <a:ext cx="1198273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позднелат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organize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сообщаю стройный вид, устраиваю) определяют как: </a:t>
            </a:r>
          </a:p>
          <a:p>
            <a:pPr algn="just"/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разновидность социальных систем, объединение людей, совместно реализующих некоторую программу (цель) и действующих на основе определенных принципов и правил; </a:t>
            </a:r>
          </a:p>
          <a:p>
            <a:pPr algn="just"/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внутреннюю упорядоченность, согласованность взаимодействия относительно автономных частей системы, обусловленную ее строением; </a:t>
            </a:r>
          </a:p>
          <a:p>
            <a:pPr algn="just"/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одну из общих функций управления, совокупность процессов и (или) действий, ведущих к образованию и совершенствованию взаимосвязей между частями целого (структурными элементами системы). </a:t>
            </a:r>
          </a:p>
          <a:p>
            <a:pPr algn="just"/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 традиционно называют институты, объединяющие людей для достижения определенных целей. Организации обладают набором следующих </a:t>
            </a:r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родовых признаков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наличие целей существования и развития, внутренней структуры, особой культуры; </a:t>
            </a:r>
          </a:p>
          <a:p>
            <a:pPr algn="just"/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постоянное взаимодействие с внешней средой; </a:t>
            </a:r>
          </a:p>
          <a:p>
            <a:pPr algn="just"/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использование человеческих, натуральных и материальных ресурсов. </a:t>
            </a:r>
            <a:endParaRPr lang="ru-RU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75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29" y="240817"/>
            <a:ext cx="11955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большое разнообразие трактовок понятия организации, его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отражают следующие признаки: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объединение людей, выполняющих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специфические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и роли в ней; </a:t>
            </a:r>
            <a:endParaRPr lang="ru-RU" sz="20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создается и существует для достижения общей цели, объединяющей людей для реализации определенных потребностей и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для достижения общей цели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формах взаимодействия (совместное выполнение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их координация, обмен информацией и т.д.). Эти формы в каждой конкретной организации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зависят от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 целей, видов деятельности,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разделения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и других факторов. Взаимодействие способствует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как единого целого, имеющего качественно новые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сводимые к сумме свойств входящих в него частей (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синергетический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эффект); </a:t>
            </a:r>
            <a:endParaRPr lang="ru-RU" sz="20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 определенные границы, позволяющие ей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существовать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 от других организаций. Эти границы определяются видом деятельности, численностью работающих, капиталом,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производственной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площадью, территорией, материальными ресурсами и т.д. Границы организации закрепляются в документах (устав, учредительный договор, положение). </a:t>
            </a:r>
          </a:p>
        </p:txBody>
      </p:sp>
    </p:spTree>
    <p:extLst>
      <p:ext uri="{BB962C8B-B14F-4D97-AF65-F5344CB8AC3E}">
        <p14:creationId xmlns:p14="http://schemas.microsoft.com/office/powerpoint/2010/main" val="104586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477" y="117693"/>
            <a:ext cx="1192814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Согласно определению М. </a:t>
            </a:r>
            <a:r>
              <a:rPr lang="ru-RU" b="0" i="0" u="none" strike="noStrike" baseline="0" dirty="0" err="1" smtClean="0">
                <a:solidFill>
                  <a:schemeClr val="bg1"/>
                </a:solidFill>
                <a:latin typeface="Times New Roman" panose="02020603050405020304" pitchFamily="18" charset="0"/>
              </a:rPr>
              <a:t>Мескона</a:t>
            </a:r>
            <a:r>
              <a:rPr lang="ru-RU" b="0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, для того чтобы считаться организацией, группа людей должна соответствовать следующим </a:t>
            </a:r>
            <a:r>
              <a:rPr lang="ru-RU" b="1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требованиям</a:t>
            </a:r>
            <a:r>
              <a:rPr lang="ru-RU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наличие, по крайней мере, двух людей, которые считают себя частью этой группы;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0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наличие, как минимум, одной цели, которую принимают как общую все члены данной группы; </a:t>
            </a:r>
          </a:p>
          <a:p>
            <a:pPr algn="just"/>
            <a:r>
              <a:rPr lang="ru-RU" b="0" i="1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</a:rPr>
              <a:t>наличие членов группы, которые намеренно работают вместе, чтобы достичь значимой для всех цели. 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согласно обозначенным выше требованиям, можно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условно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разделить на два типа: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специально созданные группы людей, деятельность которых сознательно координируется для достижения общих целей;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группы, возникающие спонтанно, но в которых люди вступают во взаимодействие очень часто. Неформальные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почти во всех формальных организациях.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классифицировать и в зависимости от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выполняемых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 функций или целей: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производят товары,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оказывают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услуги, обеспечивают материальное существование общества;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поддерживающие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ориентированы на социализацию индивидов для выполнения ими соответствующих ролей в организации или обществе (церковь, школа, здравоохранение, благотворительность);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создают знания, разрабатывают и проверяют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(обеспечивают информационную интеграцию общества);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осуществляют общую регуляцию, координацию и контроль ресурсов, людей, отдельных подсистем в обществе (государство, общественные организации). </a:t>
            </a:r>
          </a:p>
          <a:p>
            <a:pPr algn="just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достигаемых целей организации так же можно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разделить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два типа: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преследующие хотя бы одну общую цель, разделяемую и признаваемую таковой всеми ее членами;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сложные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имеющие набор взаимосвязанных целей.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b="0" i="1" u="none" strike="noStrike" baseline="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5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" y="0"/>
            <a:ext cx="1207826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0" u="none" strike="noStrike" baseline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стратегии организации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любая организация создается для стабильной 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длительной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 Но для периода потрясений, в котором мы сейчас живем, перемены – это норма.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центральная задача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нового века заключается в том, чтобы превратить как можно больше организаций в такие, которые способны к переменам.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требуется следующее: 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политика, направленная на создание будущего; </a:t>
            </a:r>
          </a:p>
          <a:p>
            <a:pPr algn="just"/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методика поиска и прогнозирования изменений; </a:t>
            </a:r>
          </a:p>
          <a:p>
            <a:pPr algn="just"/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стратегия внедрения изменений как во внутренней, так и во внешней деятельности организации; </a:t>
            </a:r>
          </a:p>
          <a:p>
            <a:pPr algn="just"/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политика, позволяющая уравновесить изменения и обеспечить стабильность. </a:t>
            </a:r>
            <a:endParaRPr lang="ru-RU" sz="2000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 стабильности любой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ее ценностей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задающая основные правила и нормы взаимоотношений как внутри организации, так и вовне.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лучше организация приспособлена к политике перемен, тем больше она нуждается в установлении стабильности внутри себя и во внешней среде, тем сильнее ей требуется уравновешивать быстрые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некоей неизменностью.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стратегического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в значительной степени принятыми ценностями, которые не могут быть введены приказом или распоряжением. Они формируются постепенно, под воздействием внешней среды и с участием всех 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17016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674" y="200378"/>
            <a:ext cx="119235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Предвидение будущего образа организации вдохновляет и стимулирует людей на достижение целей. Это предвидение </a:t>
            </a:r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выражается в миссии,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кратком итоговом документе, где говорится о том, какой организация хочет быть, каковы ее цели, какого ее внутреннее от-ношение и поведение непосредственно по отношению к внешней среде. 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 свою очередь, </a:t>
            </a:r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миссия выражается в целях – конкретных, измеримых. </a:t>
            </a:r>
          </a:p>
          <a:p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Формулировка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миссии позволяет ответить на три важных вопроса: </a:t>
            </a:r>
          </a:p>
          <a:p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Кто мы? </a:t>
            </a:r>
          </a:p>
          <a:p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Чего мы хотим достичь? </a:t>
            </a:r>
          </a:p>
          <a:p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Каким нормам и ценностям мы следуем? </a:t>
            </a:r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Миссия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главным критерием организации, влияющим на стратегию, структуру.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сфера деятельности, в которой функционирует данная организация, подвергается интенсивному развитию, то требуются фундаментальные изменения стратегии, структуры. Именно миссия обеспечивает общее направление в данном процессе и согласованность изменений. Вот почему важно в современном менеджменте создание объективного и полноценного видения будущего компании. </a:t>
            </a:r>
            <a:endParaRPr lang="ru-RU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27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8096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УПРАВЛЕНИЕ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ориентированный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будущее и конкуренцию стиль управления, а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охватывающий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информацию, коммуникацию, принятие решения и планирование, в котором высшее руководство, штабной аппарат и линейный вместе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устанавливают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конкретные бизнес-цели.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</a:t>
            </a:r>
            <a:r>
              <a:rPr lang="ru-RU" sz="2000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ля стратегического планирования характерно следующее: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1. Стратегическое планирование – процесс связи с высшим руководством, принимающим окончательное решение.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2. Планирование должно осуществляться линейным руководством.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3. Высшее руководство создает предпосылки для вдохновленной работы линейного руководства, но при этом решает ряд собственных за-дач. </a:t>
            </a:r>
          </a:p>
          <a:p>
            <a:pPr algn="just"/>
            <a:r>
              <a:rPr lang="ru-RU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4. Плановикам организации отводится новая роль – регулирования, координирования и передачи информации.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связано с обменом информационными потоками с учетом различных точек зрения участников коммуникации. </a:t>
            </a:r>
          </a:p>
          <a:p>
            <a:pPr algn="just"/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те же методы, которые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применяются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 период стратегического планирования. Однако участие большого количества людей в планировании гарантирует создание более широкой информационной базы, более надежного основания для принятия конечных решений и облегчает процесс приобретения нового опыта. </a:t>
            </a:r>
            <a:endParaRPr lang="ru-RU" sz="2000" b="0" i="0" u="none" strike="noStrike" baseline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1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126" y="117088"/>
            <a:ext cx="1185990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Подсистемы организации </a:t>
            </a:r>
            <a:endParaRPr lang="ru-RU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Выделяют четыре специфические системы поведения: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технологическую;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формальную;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внеформальную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неформальную. </a:t>
            </a:r>
          </a:p>
          <a:p>
            <a:pPr algn="just"/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Технологическая подсистема </a:t>
            </a:r>
            <a:r>
              <a:rPr lang="ru-RU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поведения 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определяет индивидуальные действия и задачи персонала в связи с разделением труда в организации. Таким образом, ведущая роль в организации отводится именно технологи-ческой подсистеме.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Функцию соединения человека и техники осуществляет </a:t>
            </a:r>
            <a:r>
              <a:rPr lang="ru-R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формальная подсистема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объединяет индивидов в единую организацию.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Формальная </a:t>
            </a: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базируется на правилах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определяющих поведение людей, занимающих в организации тот или иной статус. Эта подсистема опирается на широкие цели организации и необходимые для их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 поведения. Правила и нормы устанавливаются для каждой должностной позиции; они фиксируют обязанности и ответственность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к организации, закрепляют набор ценностей,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следование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 ожидается от ее членов.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Неформальная </a:t>
            </a: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охватывает сферу прямых межличностных отношений добровольного характера. Их основа –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негласные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нормы, которые проявляются в ситуации свободного выбора. </a:t>
            </a:r>
          </a:p>
          <a:p>
            <a:pPr algn="just"/>
            <a:endParaRPr lang="ru-RU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Внеформальная</a:t>
            </a: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подсистема обеспечивает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подсистемы, но неформальными средствами. Это – своеобразный путь «срезания углов» при реализации задач соответствующих статусов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перемещения функций от одной должности к другой,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перераспределения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управленческих функций, в частности функций контроля, принятия решения.</a:t>
            </a:r>
          </a:p>
        </p:txBody>
      </p:sp>
    </p:spTree>
    <p:extLst>
      <p:ext uri="{BB962C8B-B14F-4D97-AF65-F5344CB8AC3E}">
        <p14:creationId xmlns:p14="http://schemas.microsoft.com/office/powerpoint/2010/main" val="35643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247</TotalTime>
  <Words>2854</Words>
  <Application>Microsoft Office PowerPoint</Application>
  <PresentationFormat>Широкоэкранный</PresentationFormat>
  <Paragraphs>163</Paragraphs>
  <Slides>16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SimSun</vt:lpstr>
      <vt:lpstr>Arial</vt:lpstr>
      <vt:lpstr>Calibri</vt:lpstr>
      <vt:lpstr>Century Gothic</vt:lpstr>
      <vt:lpstr>Georgia</vt:lpstr>
      <vt:lpstr>Times New Roman</vt:lpstr>
      <vt:lpstr>Wingdings 3</vt:lpstr>
      <vt:lpstr>Сектор</vt:lpstr>
      <vt:lpstr>ОРГАНИЗАЦИЯ КАК ПРЕДМЕТ ОРГАНИЗАЦИОННОЙ ПСИХОЛОГИИ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ОРГАНИЗАЦИОННАЯ ПСИХОЛОГИЯ КАК КОМПЛЕКСНАЯ НАУЧНО-ПРИКЛАДНАЯ ДИСЦИПЛИНА </dc:title>
  <dc:creator>usewr</dc:creator>
  <cp:lastModifiedBy>usewr</cp:lastModifiedBy>
  <cp:revision>19</cp:revision>
  <dcterms:created xsi:type="dcterms:W3CDTF">2020-09-14T11:22:41Z</dcterms:created>
  <dcterms:modified xsi:type="dcterms:W3CDTF">2020-09-14T15:58:17Z</dcterms:modified>
</cp:coreProperties>
</file>